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12" r:id="rId5"/>
    <p:sldId id="259" r:id="rId6"/>
    <p:sldId id="300" r:id="rId7"/>
    <p:sldId id="306" r:id="rId8"/>
    <p:sldId id="258" r:id="rId9"/>
    <p:sldId id="275" r:id="rId10"/>
    <p:sldId id="309" r:id="rId11"/>
    <p:sldId id="284" r:id="rId12"/>
    <p:sldId id="310" r:id="rId13"/>
    <p:sldId id="311" r:id="rId14"/>
    <p:sldId id="313" r:id="rId15"/>
    <p:sldId id="314" r:id="rId16"/>
    <p:sldId id="301" r:id="rId17"/>
    <p:sldId id="302" r:id="rId18"/>
    <p:sldId id="308" r:id="rId19"/>
    <p:sldId id="304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000000"/>
    <a:srgbClr val="B2B2B2"/>
    <a:srgbClr val="BCBC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llemlayout 3 - Markering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llemlayou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llemlayou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1" autoAdjust="0"/>
    <p:restoredTop sz="96327"/>
  </p:normalViewPr>
  <p:slideViewPr>
    <p:cSldViewPr snapToGrid="0">
      <p:cViewPr>
        <p:scale>
          <a:sx n="100" d="100"/>
          <a:sy n="100" d="100"/>
        </p:scale>
        <p:origin x="-726" y="-88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5E8C5-3CFA-476C-BC87-21A0EE059830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97467-2681-482B-8AEE-E8E6F80CC64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2512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09T12:05:32.73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4F946-6023-194E-954E-7DA466D25808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EE276-90CD-EE4E-9B38-0517C380A62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40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4CC26-1C3A-47A7-AF60-BDC69B2A69B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940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DN Solrød vokset med 70 nok forårsaget af hvervekampagne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E276-90CD-EE4E-9B38-0517C380A621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5141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Er der spørgsmål til årsberetningen?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E276-90CD-EE4E-9B38-0517C380A621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011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9F514-0B50-4C82-A382-23ED33707477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9121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Er der andre, der ønsker at stille op til bestyrelsen? Husk at klappe af de valgte.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E276-90CD-EE4E-9B38-0517C380A621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883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Husk at klappe – og opmuntre til, at andre melder sig til bestyrelsen.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E276-90CD-EE4E-9B38-0517C380A621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297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6A135-4927-A099-F746-43798AEF7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14F45B2-E9EA-8661-AA6B-BC74D7689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1AC47F3-2128-482D-5557-D9276498FA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DCF4E3A-E32E-86FD-B62F-575003B452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E276-90CD-EE4E-9B38-0517C380A621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1008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EE276-90CD-EE4E-9B38-0517C380A621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190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mørk u. str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4478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 m. billede og lys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2"/>
          <p:cNvSpPr>
            <a:spLocks noGrp="1"/>
          </p:cNvSpPr>
          <p:nvPr>
            <p:ph type="pic" idx="13"/>
          </p:nvPr>
        </p:nvSpPr>
        <p:spPr>
          <a:xfrm>
            <a:off x="1" y="74341"/>
            <a:ext cx="12192000" cy="6783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648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2000">
                <a:latin typeface="Lato" panose="020F0502020204030203" pitchFamily="34" charset="0"/>
              </a:defRPr>
            </a:lvl1pPr>
            <a:lvl2pPr>
              <a:lnSpc>
                <a:spcPct val="125000"/>
              </a:lnSpc>
              <a:defRPr sz="2000" b="0">
                <a:latin typeface="Lato" panose="020F0502020204030203" pitchFamily="34" charset="0"/>
              </a:defRPr>
            </a:lvl2pPr>
            <a:lvl3pPr>
              <a:lnSpc>
                <a:spcPct val="125000"/>
              </a:lnSpc>
              <a:defRPr sz="2000" b="0">
                <a:latin typeface="Lato" panose="020F0502020204030203" pitchFamily="34" charset="0"/>
              </a:defRPr>
            </a:lvl3pPr>
            <a:lvl4pPr>
              <a:lnSpc>
                <a:spcPct val="125000"/>
              </a:lnSpc>
              <a:defRPr sz="2000" b="0">
                <a:latin typeface="Lato" panose="020F0502020204030203" pitchFamily="34" charset="0"/>
              </a:defRPr>
            </a:lvl4pPr>
            <a:lvl5pPr>
              <a:lnSpc>
                <a:spcPct val="125000"/>
              </a:lnSpc>
              <a:defRPr sz="2000" b="0">
                <a:latin typeface="Lato" panose="020F0502020204030203" pitchFamily="34" charset="0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25000"/>
              </a:lnSpc>
              <a:defRPr sz="2000">
                <a:latin typeface="Lato" panose="020F0502020204030203" pitchFamily="34" charset="0"/>
              </a:defRPr>
            </a:lvl1pPr>
            <a:lvl2pPr>
              <a:lnSpc>
                <a:spcPct val="125000"/>
              </a:lnSpc>
              <a:defRPr sz="2000">
                <a:latin typeface="Lato" panose="020F0502020204030203" pitchFamily="34" charset="0"/>
              </a:defRPr>
            </a:lvl2pPr>
            <a:lvl3pPr>
              <a:lnSpc>
                <a:spcPct val="125000"/>
              </a:lnSpc>
              <a:defRPr sz="2000">
                <a:latin typeface="Lato" panose="020F0502020204030203" pitchFamily="34" charset="0"/>
              </a:defRPr>
            </a:lvl3pPr>
            <a:lvl4pPr>
              <a:lnSpc>
                <a:spcPct val="125000"/>
              </a:lnSpc>
              <a:defRPr sz="2000">
                <a:latin typeface="Lato" panose="020F0502020204030203" pitchFamily="34" charset="0"/>
              </a:defRPr>
            </a:lvl4pPr>
            <a:lvl5pPr>
              <a:lnSpc>
                <a:spcPct val="125000"/>
              </a:lnSpc>
              <a:defRPr sz="2000">
                <a:latin typeface="Lato" panose="020F0502020204030203" pitchFamily="34" charset="0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8945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el, underoverskrift og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51447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338388"/>
            <a:ext cx="5157787" cy="3851275"/>
          </a:xfrm>
        </p:spPr>
        <p:txBody>
          <a:bodyPr>
            <a:normAutofit/>
          </a:bodyPr>
          <a:lstStyle>
            <a:lvl1pPr>
              <a:defRPr sz="2000">
                <a:latin typeface="Lato" panose="020F0502020204030203" pitchFamily="34" charset="0"/>
              </a:defRPr>
            </a:lvl1pPr>
            <a:lvl2pPr>
              <a:defRPr sz="2000">
                <a:latin typeface="Lato" panose="020F0502020204030203" pitchFamily="34" charset="0"/>
              </a:defRPr>
            </a:lvl2pPr>
            <a:lvl3pPr>
              <a:defRPr sz="2000">
                <a:latin typeface="Lato" panose="020F0502020204030203" pitchFamily="34" charset="0"/>
              </a:defRPr>
            </a:lvl3pPr>
            <a:lvl4pPr>
              <a:defRPr sz="2000">
                <a:latin typeface="Lato" panose="020F0502020204030203" pitchFamily="34" charset="0"/>
              </a:defRPr>
            </a:lvl4pPr>
            <a:lvl5pPr>
              <a:defRPr sz="2000">
                <a:latin typeface="Lato" panose="020F0502020204030203" pitchFamily="34" charset="0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0612" y="151447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338388"/>
            <a:ext cx="5183188" cy="3851275"/>
          </a:xfrm>
        </p:spPr>
        <p:txBody>
          <a:bodyPr>
            <a:normAutofit/>
          </a:bodyPr>
          <a:lstStyle>
            <a:lvl1pPr>
              <a:defRPr sz="2000">
                <a:latin typeface="Lato" panose="020F0502020204030203" pitchFamily="34" charset="0"/>
              </a:defRPr>
            </a:lvl1pPr>
            <a:lvl2pPr>
              <a:defRPr sz="2000">
                <a:latin typeface="Lato" panose="020F0502020204030203" pitchFamily="34" charset="0"/>
              </a:defRPr>
            </a:lvl2pPr>
            <a:lvl3pPr>
              <a:defRPr sz="2000">
                <a:latin typeface="Lato" panose="020F0502020204030203" pitchFamily="34" charset="0"/>
              </a:defRPr>
            </a:lvl3pPr>
            <a:lvl4pPr>
              <a:defRPr sz="2000">
                <a:latin typeface="Lato" panose="020F0502020204030203" pitchFamily="34" charset="0"/>
              </a:defRPr>
            </a:lvl4pPr>
            <a:lvl5pPr>
              <a:defRPr sz="2000">
                <a:latin typeface="Lato" panose="020F0502020204030203" pitchFamily="34" charset="0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116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1344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6655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rubrik og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>
                <a:latin typeface="Lato" panose="020F0502020204030203" pitchFamily="34" charset="0"/>
              </a:defRPr>
            </a:lvl2pPr>
            <a:lvl3pPr>
              <a:defRPr sz="2400">
                <a:latin typeface="Lato" panose="020F0502020204030203" pitchFamily="34" charset="0"/>
              </a:defRPr>
            </a:lvl3pPr>
            <a:lvl4pPr>
              <a:defRPr sz="2000">
                <a:latin typeface="Lato" panose="020F0502020204030203" pitchFamily="34" charset="0"/>
              </a:defRPr>
            </a:lvl4pPr>
            <a:lvl5pPr>
              <a:defRPr sz="2000">
                <a:latin typeface="Lato" panose="020F050202020403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3"/>
          <p:cNvSpPr>
            <a:spLocks noGrp="1"/>
          </p:cNvSpPr>
          <p:nvPr>
            <p:ph type="body" sz="half" idx="13"/>
          </p:nvPr>
        </p:nvSpPr>
        <p:spPr>
          <a:xfrm>
            <a:off x="839788" y="2274848"/>
            <a:ext cx="3932237" cy="359413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895539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408341" y="74341"/>
            <a:ext cx="6783659" cy="6783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274848"/>
            <a:ext cx="3932237" cy="359413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Ligebenet trekant 7"/>
          <p:cNvSpPr>
            <a:spLocks noChangeAspect="1"/>
          </p:cNvSpPr>
          <p:nvPr userDrawn="1"/>
        </p:nvSpPr>
        <p:spPr>
          <a:xfrm rot="5400000">
            <a:off x="5374751" y="1603932"/>
            <a:ext cx="487058" cy="4198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6463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Billeder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0" y="74341"/>
            <a:ext cx="6732781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3848400"/>
            <a:ext cx="3932237" cy="23714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2"/>
          <p:cNvSpPr>
            <a:spLocks noGrp="1"/>
          </p:cNvSpPr>
          <p:nvPr>
            <p:ph type="pic" idx="13"/>
          </p:nvPr>
        </p:nvSpPr>
        <p:spPr>
          <a:xfrm>
            <a:off x="5459219" y="3466800"/>
            <a:ext cx="6732781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21562" y="457200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2686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Billeder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2"/>
          <p:cNvSpPr>
            <a:spLocks noGrp="1"/>
          </p:cNvSpPr>
          <p:nvPr>
            <p:ph type="pic" idx="13"/>
          </p:nvPr>
        </p:nvSpPr>
        <p:spPr>
          <a:xfrm>
            <a:off x="4685" y="3466800"/>
            <a:ext cx="6732781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457631" y="75600"/>
            <a:ext cx="6732781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50365"/>
            <a:ext cx="3932237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1" name="Pladsholder til tekst 3"/>
          <p:cNvSpPr>
            <a:spLocks noGrp="1"/>
          </p:cNvSpPr>
          <p:nvPr>
            <p:ph type="body" sz="half" idx="14"/>
          </p:nvPr>
        </p:nvSpPr>
        <p:spPr>
          <a:xfrm>
            <a:off x="7421563" y="3848399"/>
            <a:ext cx="3932237" cy="23714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6588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leder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0" y="3466800"/>
            <a:ext cx="6084000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9426498" y="421826"/>
            <a:ext cx="1970473" cy="2908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681" y="421825"/>
            <a:ext cx="2521821" cy="290845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Pladsholder til billede 2"/>
          <p:cNvSpPr>
            <a:spLocks noGrp="1"/>
          </p:cNvSpPr>
          <p:nvPr>
            <p:ph type="pic" idx="13"/>
          </p:nvPr>
        </p:nvSpPr>
        <p:spPr>
          <a:xfrm>
            <a:off x="6084000" y="3466800"/>
            <a:ext cx="6084000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2"/>
          <p:cNvSpPr>
            <a:spLocks noGrp="1"/>
          </p:cNvSpPr>
          <p:nvPr>
            <p:ph type="pic" idx="14"/>
          </p:nvPr>
        </p:nvSpPr>
        <p:spPr>
          <a:xfrm>
            <a:off x="3054000" y="75600"/>
            <a:ext cx="6084000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79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mørk m. str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cxnSp>
        <p:nvCxnSpPr>
          <p:cNvPr id="11" name="Lige forbindelse 10"/>
          <p:cNvCxnSpPr/>
          <p:nvPr userDrawn="1"/>
        </p:nvCxnSpPr>
        <p:spPr>
          <a:xfrm>
            <a:off x="1778505" y="3509963"/>
            <a:ext cx="86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975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2"/>
          <p:cNvSpPr>
            <a:spLocks noGrp="1"/>
          </p:cNvSpPr>
          <p:nvPr>
            <p:ph type="pic" idx="14"/>
          </p:nvPr>
        </p:nvSpPr>
        <p:spPr>
          <a:xfrm>
            <a:off x="0" y="75600"/>
            <a:ext cx="6084000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2"/>
          <p:cNvSpPr>
            <a:spLocks noGrp="1"/>
          </p:cNvSpPr>
          <p:nvPr>
            <p:ph type="pic" idx="15"/>
          </p:nvPr>
        </p:nvSpPr>
        <p:spPr>
          <a:xfrm>
            <a:off x="6084000" y="75600"/>
            <a:ext cx="6108000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0" y="3466800"/>
            <a:ext cx="6084000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Pladsholder til billede 2"/>
          <p:cNvSpPr>
            <a:spLocks noGrp="1"/>
          </p:cNvSpPr>
          <p:nvPr>
            <p:ph type="pic" idx="13"/>
          </p:nvPr>
        </p:nvSpPr>
        <p:spPr>
          <a:xfrm>
            <a:off x="6084000" y="3466800"/>
            <a:ext cx="6108000" cy="339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1711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871B4-F2FF-41E1-803C-E504A22F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A0149BD-27C1-4236-AA40-0BF4E9BCF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2512394-F4F4-41AC-8AED-A02945714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9540-3D64-4833-83E9-86380F26AADD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ADF5F7-0154-43ED-BCC0-7AD0B0BEA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9699F6A-BF61-4D2D-B5DC-2EFD48B1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086B5-3FF9-405E-A992-CE7162A6345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844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lys u. str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724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lys m. str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cxnSp>
        <p:nvCxnSpPr>
          <p:cNvPr id="11" name="Lige forbindelse 10"/>
          <p:cNvCxnSpPr/>
          <p:nvPr userDrawn="1"/>
        </p:nvCxnSpPr>
        <p:spPr>
          <a:xfrm>
            <a:off x="1778505" y="3509963"/>
            <a:ext cx="86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874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. billede mør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2"/>
          <p:cNvSpPr>
            <a:spLocks noGrp="1"/>
          </p:cNvSpPr>
          <p:nvPr>
            <p:ph type="pic" idx="13"/>
          </p:nvPr>
        </p:nvSpPr>
        <p:spPr>
          <a:xfrm>
            <a:off x="1" y="74341"/>
            <a:ext cx="12192000" cy="6783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cxnSp>
        <p:nvCxnSpPr>
          <p:cNvPr id="11" name="Lige forbindelse 10"/>
          <p:cNvCxnSpPr/>
          <p:nvPr userDrawn="1"/>
        </p:nvCxnSpPr>
        <p:spPr>
          <a:xfrm>
            <a:off x="1778505" y="3509963"/>
            <a:ext cx="86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538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. billede lys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2"/>
          <p:cNvSpPr>
            <a:spLocks noGrp="1"/>
          </p:cNvSpPr>
          <p:nvPr>
            <p:ph type="pic" idx="13"/>
          </p:nvPr>
        </p:nvSpPr>
        <p:spPr>
          <a:xfrm>
            <a:off x="1" y="74341"/>
            <a:ext cx="12192000" cy="6783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cxnSp>
        <p:nvCxnSpPr>
          <p:cNvPr id="11" name="Lige forbindelse 10"/>
          <p:cNvCxnSpPr/>
          <p:nvPr userDrawn="1"/>
        </p:nvCxnSpPr>
        <p:spPr>
          <a:xfrm>
            <a:off x="1778505" y="3509963"/>
            <a:ext cx="86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067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lys m. streg 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cxnSp>
        <p:nvCxnSpPr>
          <p:cNvPr id="11" name="Lige forbindelse 10"/>
          <p:cNvCxnSpPr/>
          <p:nvPr userDrawn="1"/>
        </p:nvCxnSpPr>
        <p:spPr>
          <a:xfrm>
            <a:off x="1778505" y="3509963"/>
            <a:ext cx="86400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247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overskrift og bre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2505075"/>
            <a:ext cx="10515600" cy="3671888"/>
          </a:xfrm>
        </p:spPr>
        <p:txBody>
          <a:bodyPr>
            <a:normAutofit/>
          </a:bodyPr>
          <a:lstStyle>
            <a:lvl1pPr>
              <a:defRPr sz="2000">
                <a:latin typeface="Lato" panose="020F0502020204030203" pitchFamily="34" charset="0"/>
              </a:defRPr>
            </a:lvl1pPr>
            <a:lvl2pPr>
              <a:defRPr sz="2000">
                <a:latin typeface="Lato" panose="020F0502020204030203" pitchFamily="34" charset="0"/>
              </a:defRPr>
            </a:lvl2pPr>
            <a:lvl3pPr>
              <a:defRPr sz="2000">
                <a:latin typeface="Lato" panose="020F0502020204030203" pitchFamily="34" charset="0"/>
              </a:defRPr>
            </a:lvl3pPr>
            <a:lvl4pPr>
              <a:defRPr sz="2000">
                <a:latin typeface="Lato" panose="020F0502020204030203" pitchFamily="34" charset="0"/>
              </a:defRPr>
            </a:lvl4pPr>
            <a:lvl5pPr>
              <a:defRPr sz="2000">
                <a:latin typeface="Lato" panose="020F0502020204030203" pitchFamily="34" charset="0"/>
              </a:defRPr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Pladsholder til tekst 2"/>
          <p:cNvSpPr>
            <a:spLocks noGrp="1"/>
          </p:cNvSpPr>
          <p:nvPr>
            <p:ph type="body" idx="13"/>
          </p:nvPr>
        </p:nvSpPr>
        <p:spPr>
          <a:xfrm>
            <a:off x="839788" y="1681163"/>
            <a:ext cx="10514012" cy="8239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82971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 m. billede og mørk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2"/>
          <p:cNvSpPr>
            <a:spLocks noGrp="1"/>
          </p:cNvSpPr>
          <p:nvPr>
            <p:ph type="pic" idx="13"/>
          </p:nvPr>
        </p:nvSpPr>
        <p:spPr>
          <a:xfrm>
            <a:off x="1" y="74341"/>
            <a:ext cx="12192000" cy="6783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2543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10FDE-9DF4-4544-A66F-43CCD76F9D32}" type="datetimeFigureOut">
              <a:rPr lang="da-DK" smtClean="0"/>
              <a:pPr/>
              <a:t>05-11-2025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6E0A1-050E-466F-8AFC-53418F628E32}" type="slidenum">
              <a:rPr lang="da-DK" smtClean="0"/>
              <a:pPr/>
              <a:t>‹nr.›</a:t>
            </a:fld>
            <a:endParaRPr lang="da-DK"/>
          </a:p>
        </p:txBody>
      </p:sp>
      <p:cxnSp>
        <p:nvCxnSpPr>
          <p:cNvPr id="7" name="Lige forbindelse 6"/>
          <p:cNvCxnSpPr/>
          <p:nvPr userDrawn="1"/>
        </p:nvCxnSpPr>
        <p:spPr>
          <a:xfrm>
            <a:off x="-111512" y="33453"/>
            <a:ext cx="12422458" cy="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70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2" r:id="rId3"/>
    <p:sldLayoutId id="2147483662" r:id="rId4"/>
    <p:sldLayoutId id="2147483669" r:id="rId5"/>
    <p:sldLayoutId id="2147483670" r:id="rId6"/>
    <p:sldLayoutId id="2147483665" r:id="rId7"/>
    <p:sldLayoutId id="2147483650" r:id="rId8"/>
    <p:sldLayoutId id="2147483651" r:id="rId9"/>
    <p:sldLayoutId id="214748367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63" r:id="rId17"/>
    <p:sldLayoutId id="2147483666" r:id="rId18"/>
    <p:sldLayoutId id="2147483667" r:id="rId19"/>
    <p:sldLayoutId id="2147483668" r:id="rId20"/>
    <p:sldLayoutId id="214748367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solrod.dk/politik/&#248;vrige-raad-og-udvalg/referater-fra-groent-raad" TargetMode="Externa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26161B-B59E-4741-0DD4-1BAC551C49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Velkommen til</a:t>
            </a:r>
            <a:br>
              <a:rPr lang="da-DK" dirty="0"/>
            </a:br>
            <a:r>
              <a:rPr lang="da-DK" dirty="0"/>
              <a:t>Susanne Svenné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6123DB5-C92E-6700-2B70-5A2E6FCC38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92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person, sky, Ansigt, udendørs&#10;&#10;AI-genereret indhold kan være ukorrekt.">
            <a:extLst>
              <a:ext uri="{FF2B5EF4-FFF2-40B4-BE49-F238E27FC236}">
                <a16:creationId xmlns:a16="http://schemas.microsoft.com/office/drawing/2014/main" id="{293EAFCB-F53E-0E08-CB39-D7F9F739C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0223" y="1549863"/>
            <a:ext cx="5280589" cy="3960441"/>
          </a:xfrm>
          <a:prstGeom prst="rect">
            <a:avLst/>
          </a:prstGeom>
        </p:spPr>
      </p:pic>
      <p:pic>
        <p:nvPicPr>
          <p:cNvPr id="11" name="Billede 10" descr="Et billede, der indeholder udendørs, sky, personer/mennesker, person&#10;&#10;AI-genereret indhold kan være ukorrekt.">
            <a:extLst>
              <a:ext uri="{FF2B5EF4-FFF2-40B4-BE49-F238E27FC236}">
                <a16:creationId xmlns:a16="http://schemas.microsoft.com/office/drawing/2014/main" id="{09F910C8-B829-3BB8-7497-0A46E1A78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4" y="1415845"/>
            <a:ext cx="6088136" cy="4566101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BA1375A-00C0-1421-76B3-80DF6654EA37}"/>
              </a:ext>
            </a:extLst>
          </p:cNvPr>
          <p:cNvSpPr txBox="1"/>
          <p:nvPr/>
        </p:nvSpPr>
        <p:spPr>
          <a:xfrm>
            <a:off x="560440" y="235978"/>
            <a:ext cx="5822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/>
              <a:t>Havets Folkemøde i Stevns 28. juni 2025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6FB0EBC-D83D-4556-A9BD-187494699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245" y="265942"/>
            <a:ext cx="2111423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5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9DA51C5-2B30-A0E0-8573-019594502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" b="45389"/>
          <a:stretch>
            <a:fillRect/>
          </a:stretch>
        </p:blipFill>
        <p:spPr>
          <a:xfrm>
            <a:off x="0" y="0"/>
            <a:ext cx="12325350" cy="76866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9A0EC2-D589-B476-BC9B-F5CA062F5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75"/>
            <a:ext cx="10515600" cy="1325563"/>
          </a:xfrm>
          <a:solidFill>
            <a:srgbClr val="DDDDDD">
              <a:alpha val="60000"/>
            </a:srgbClr>
          </a:solidFill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000000"/>
                </a:solidFill>
              </a:rPr>
              <a:t>I 2025 oprettede DN Solrød en række mærkesager for at sætte fokus på oversete natur emner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A59628-9FE7-D285-1D57-FEEC8BC99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875"/>
            <a:ext cx="10515600" cy="5994400"/>
          </a:xfrm>
          <a:solidFill>
            <a:srgbClr val="DDDDDD">
              <a:alpha val="60000"/>
            </a:srgbClr>
          </a:soli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a-DK" sz="2400" b="1" dirty="0">
                <a:solidFill>
                  <a:srgbClr val="000000"/>
                </a:solidFill>
              </a:rPr>
              <a:t>Alle i Solrød skal kende deres lokale natur!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a-DK" sz="2400" dirty="0">
                <a:solidFill>
                  <a:srgbClr val="000000"/>
                </a:solidFill>
              </a:rPr>
              <a:t>Alle i Solrød skal have adgang til lokal natur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a-DK" sz="2400" dirty="0">
                <a:solidFill>
                  <a:srgbClr val="000000"/>
                </a:solidFill>
              </a:rPr>
              <a:t>Borgerne skal engageres gennem viden og arrangementer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a-DK" sz="2400" dirty="0">
                <a:solidFill>
                  <a:srgbClr val="000000"/>
                </a:solidFill>
              </a:rPr>
              <a:t>Stisystemer skal formidles og nye anlægges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a-DK" sz="2400" b="1" dirty="0">
                <a:solidFill>
                  <a:srgbClr val="000000"/>
                </a:solidFill>
              </a:rPr>
              <a:t>Solrøds ferske vandmiljø SKAL forbedres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a-DK" sz="2400" dirty="0">
                <a:solidFill>
                  <a:srgbClr val="000000"/>
                </a:solidFill>
              </a:rPr>
              <a:t>Vi skal have skabt et fuldt overblik over tilstanden i vores vandløb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a-DK" sz="2400" dirty="0">
                <a:solidFill>
                  <a:srgbClr val="000000"/>
                </a:solidFill>
              </a:rPr>
              <a:t>Tilstanden skal leve op til målene i vandrammedirektivet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da-DK" sz="2400" dirty="0">
                <a:solidFill>
                  <a:srgbClr val="000000"/>
                </a:solidFill>
              </a:rPr>
              <a:t>Udløb i Køge bugt skal have en bedre tilstand end i dag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a-DK" sz="2400" b="1" dirty="0">
                <a:solidFill>
                  <a:srgbClr val="000000"/>
                </a:solidFill>
              </a:rPr>
              <a:t>Natur/klima skal have en større plads i lokalpolitik</a:t>
            </a:r>
          </a:p>
          <a:p>
            <a:pPr lvl="1"/>
            <a:r>
              <a:rPr lang="da-DK" sz="2400" dirty="0">
                <a:solidFill>
                  <a:srgbClr val="000000"/>
                </a:solidFill>
              </a:rPr>
              <a:t>Vores lokale natur skal udvides</a:t>
            </a:r>
          </a:p>
          <a:p>
            <a:pPr lvl="1"/>
            <a:r>
              <a:rPr lang="da-DK" sz="2400" dirty="0">
                <a:solidFill>
                  <a:srgbClr val="000000"/>
                </a:solidFill>
              </a:rPr>
              <a:t>Klimaforanstaltninger skal indføres og heri skal der indtænkes biodiversitet og miljø </a:t>
            </a:r>
          </a:p>
          <a:p>
            <a:pPr lvl="1"/>
            <a:r>
              <a:rPr lang="da-DK" sz="2400" dirty="0">
                <a:solidFill>
                  <a:srgbClr val="000000"/>
                </a:solidFill>
              </a:rPr>
              <a:t>Når kommunen anlægger nyt, skal natur og klima tænkes ind i anlægsfasen</a:t>
            </a:r>
          </a:p>
        </p:txBody>
      </p:sp>
    </p:spTree>
    <p:extLst>
      <p:ext uri="{BB962C8B-B14F-4D97-AF65-F5344CB8AC3E}">
        <p14:creationId xmlns:p14="http://schemas.microsoft.com/office/powerpoint/2010/main" val="4131204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9235F-9951-968B-6F78-F7BABE73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9450" cy="1325563"/>
          </a:xfrm>
        </p:spPr>
        <p:txBody>
          <a:bodyPr/>
          <a:lstStyle/>
          <a:p>
            <a:r>
              <a:rPr lang="da-DK" dirty="0"/>
              <a:t>I 2025 etablerede DN Solrød 9 Arbejdsgrupper for aktive frivillige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C31D734D-ECDA-D591-A297-4A0383CB7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076000"/>
              </p:ext>
            </p:extLst>
          </p:nvPr>
        </p:nvGraphicFramePr>
        <p:xfrm>
          <a:off x="838200" y="1825625"/>
          <a:ext cx="6057900" cy="399473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6057900">
                  <a:extLst>
                    <a:ext uri="{9D8B030D-6E8A-4147-A177-3AD203B41FA5}">
                      <a16:colId xmlns:a16="http://schemas.microsoft.com/office/drawing/2014/main" val="3935692431"/>
                    </a:ext>
                  </a:extLst>
                </a:gridCol>
              </a:tblGrid>
              <a:tr h="39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2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81" marR="125781" marT="17470" marB="0"/>
                </a:tc>
                <a:extLst>
                  <a:ext uri="{0D108BD9-81ED-4DB2-BD59-A6C34878D82A}">
                    <a16:rowId xmlns:a16="http://schemas.microsoft.com/office/drawing/2014/main" val="34219550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0" kern="100" dirty="0">
                          <a:effectLst/>
                        </a:rPr>
                        <a:t>Sags- og høringsgruppen (&amp; trepart)</a:t>
                      </a:r>
                      <a:endParaRPr lang="da-DK" sz="2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81" marR="125781" marT="17470" marB="0"/>
                </a:tc>
                <a:extLst>
                  <a:ext uri="{0D108BD9-81ED-4DB2-BD59-A6C34878D82A}">
                    <a16:rowId xmlns:a16="http://schemas.microsoft.com/office/drawing/2014/main" val="716335291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0" kern="100" dirty="0">
                          <a:effectLst/>
                        </a:rPr>
                        <a:t>Sociale mediegruppe (SoMe)</a:t>
                      </a:r>
                      <a:endParaRPr lang="da-DK" sz="2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81" marR="125781" marT="17470" marB="0"/>
                </a:tc>
                <a:extLst>
                  <a:ext uri="{0D108BD9-81ED-4DB2-BD59-A6C34878D82A}">
                    <a16:rowId xmlns:a16="http://schemas.microsoft.com/office/drawing/2014/main" val="675985886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0" kern="100" dirty="0">
                          <a:effectLst/>
                        </a:rPr>
                        <a:t>Nyhedsgruppen</a:t>
                      </a:r>
                      <a:endParaRPr lang="da-DK" sz="2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81" marR="125781" marT="17470" marB="0"/>
                </a:tc>
                <a:extLst>
                  <a:ext uri="{0D108BD9-81ED-4DB2-BD59-A6C34878D82A}">
                    <a16:rowId xmlns:a16="http://schemas.microsoft.com/office/drawing/2014/main" val="3926933881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0" kern="100" dirty="0">
                          <a:effectLst/>
                        </a:rPr>
                        <a:t>Frivilligheds- og velkomstgruppen</a:t>
                      </a:r>
                      <a:endParaRPr lang="da-DK" sz="2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81" marR="125781" marT="17470" marB="0"/>
                </a:tc>
                <a:extLst>
                  <a:ext uri="{0D108BD9-81ED-4DB2-BD59-A6C34878D82A}">
                    <a16:rowId xmlns:a16="http://schemas.microsoft.com/office/drawing/2014/main" val="2388822485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0" kern="100" dirty="0">
                          <a:effectLst/>
                        </a:rPr>
                        <a:t>Trykt materiale – foldere og plancher</a:t>
                      </a:r>
                      <a:endParaRPr lang="da-DK" sz="2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81" marR="125781" marT="17470" marB="0"/>
                </a:tc>
                <a:extLst>
                  <a:ext uri="{0D108BD9-81ED-4DB2-BD59-A6C34878D82A}">
                    <a16:rowId xmlns:a16="http://schemas.microsoft.com/office/drawing/2014/main" val="848645338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0" kern="100" dirty="0" err="1">
                          <a:effectLst/>
                        </a:rPr>
                        <a:t>KommunalValg</a:t>
                      </a:r>
                      <a:r>
                        <a:rPr lang="da-DK" sz="2400" b="0" kern="100" dirty="0">
                          <a:effectLst/>
                        </a:rPr>
                        <a:t> 2025 18 </a:t>
                      </a:r>
                      <a:r>
                        <a:rPr lang="da-DK" sz="2400" b="0" kern="100" dirty="0" err="1">
                          <a:effectLst/>
                        </a:rPr>
                        <a:t>nov</a:t>
                      </a:r>
                      <a:r>
                        <a:rPr lang="da-DK" sz="2400" b="0" kern="100" dirty="0">
                          <a:effectLst/>
                        </a:rPr>
                        <a:t> 2025</a:t>
                      </a:r>
                      <a:endParaRPr lang="da-DK" sz="2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81" marR="125781" marT="17470" marB="0"/>
                </a:tc>
                <a:extLst>
                  <a:ext uri="{0D108BD9-81ED-4DB2-BD59-A6C34878D82A}">
                    <a16:rowId xmlns:a16="http://schemas.microsoft.com/office/drawing/2014/main" val="3535935080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0" kern="100" dirty="0">
                          <a:effectLst/>
                        </a:rPr>
                        <a:t>Tur og arrangement gruppen</a:t>
                      </a:r>
                      <a:endParaRPr lang="da-DK" sz="2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81" marR="125781" marT="17470" marB="0"/>
                </a:tc>
                <a:extLst>
                  <a:ext uri="{0D108BD9-81ED-4DB2-BD59-A6C34878D82A}">
                    <a16:rowId xmlns:a16="http://schemas.microsoft.com/office/drawing/2014/main" val="3445378372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0" kern="100" dirty="0">
                          <a:effectLst/>
                        </a:rPr>
                        <a:t>Webmastergruppen</a:t>
                      </a:r>
                      <a:endParaRPr lang="da-DK" sz="2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81" marR="125781" marT="17470" marB="0"/>
                </a:tc>
                <a:extLst>
                  <a:ext uri="{0D108BD9-81ED-4DB2-BD59-A6C34878D82A}">
                    <a16:rowId xmlns:a16="http://schemas.microsoft.com/office/drawing/2014/main" val="2081743815"/>
                  </a:ext>
                </a:extLst>
              </a:tr>
              <a:tr h="39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2400" b="0" kern="100" dirty="0">
                          <a:effectLst/>
                        </a:rPr>
                        <a:t>Affaldsgruppen</a:t>
                      </a:r>
                      <a:endParaRPr lang="da-DK" sz="24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5781" marR="125781" marT="17470" marB="0"/>
                </a:tc>
                <a:extLst>
                  <a:ext uri="{0D108BD9-81ED-4DB2-BD59-A6C34878D82A}">
                    <a16:rowId xmlns:a16="http://schemas.microsoft.com/office/drawing/2014/main" val="1620210953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8105C9B0-4CD7-34B5-0369-04E820A060E6}"/>
              </a:ext>
            </a:extLst>
          </p:cNvPr>
          <p:cNvSpPr txBox="1"/>
          <p:nvPr/>
        </p:nvSpPr>
        <p:spPr>
          <a:xfrm>
            <a:off x="7886700" y="2486024"/>
            <a:ext cx="3743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 2026 oprettes arbejdsgrupper til at arbejde med </a:t>
            </a:r>
          </a:p>
          <a:p>
            <a:pPr marL="285750" indent="-285750">
              <a:buFontTx/>
              <a:buChar char="-"/>
            </a:pPr>
            <a:r>
              <a:rPr lang="da-DK" dirty="0"/>
              <a:t>Mærkesagerne</a:t>
            </a:r>
          </a:p>
          <a:p>
            <a:pPr marL="285750" indent="-285750">
              <a:buFontTx/>
              <a:buChar char="-"/>
            </a:pPr>
            <a:r>
              <a:rPr lang="da-DK" dirty="0"/>
              <a:t>Havets Folkemøde</a:t>
            </a:r>
          </a:p>
          <a:p>
            <a:pPr marL="285750" indent="-285750">
              <a:buFontTx/>
              <a:buChar char="-"/>
            </a:pPr>
            <a:r>
              <a:rPr lang="da-DK" dirty="0"/>
              <a:t>Naturpleje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51BE1FB-9A73-09A3-1394-67ECB7DCE5E6}"/>
              </a:ext>
            </a:extLst>
          </p:cNvPr>
          <p:cNvSpPr txBox="1"/>
          <p:nvPr/>
        </p:nvSpPr>
        <p:spPr>
          <a:xfrm>
            <a:off x="8001000" y="4533899"/>
            <a:ext cx="34480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dirty="0">
                <a:solidFill>
                  <a:schemeClr val="accent2">
                    <a:lumMod val="75000"/>
                  </a:schemeClr>
                </a:solidFill>
              </a:rPr>
              <a:t>! Meld dig !</a:t>
            </a:r>
          </a:p>
          <a:p>
            <a:pPr algn="ctr"/>
            <a:r>
              <a:rPr lang="da-DK" sz="2800" dirty="0">
                <a:solidFill>
                  <a:schemeClr val="accent2">
                    <a:lumMod val="75000"/>
                  </a:schemeClr>
                </a:solidFill>
              </a:rPr>
              <a:t>som frivillig </a:t>
            </a:r>
          </a:p>
          <a:p>
            <a:pPr algn="ctr"/>
            <a:r>
              <a:rPr lang="da-DK" sz="2800" dirty="0">
                <a:solidFill>
                  <a:schemeClr val="accent2">
                    <a:lumMod val="75000"/>
                  </a:schemeClr>
                </a:solidFill>
              </a:rPr>
              <a:t>hvis du vil med på rejsen</a:t>
            </a:r>
          </a:p>
        </p:txBody>
      </p:sp>
    </p:spTree>
    <p:extLst>
      <p:ext uri="{BB962C8B-B14F-4D97-AF65-F5344CB8AC3E}">
        <p14:creationId xmlns:p14="http://schemas.microsoft.com/office/powerpoint/2010/main" val="3954019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4" descr="C:\Users\afm\Desktop\IMG_2932.JPG">
            <a:extLst>
              <a:ext uri="{FF2B5EF4-FFF2-40B4-BE49-F238E27FC236}">
                <a16:creationId xmlns:a16="http://schemas.microsoft.com/office/drawing/2014/main" id="{AE078C55-C0AB-B61F-7628-785D8B3FE03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0" y="74428"/>
            <a:ext cx="12191999" cy="82189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2C7F4BF-5E3B-ED8C-9E6C-49D7110B5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365125"/>
            <a:ext cx="6877763" cy="1325563"/>
          </a:xfrm>
          <a:solidFill>
            <a:srgbClr val="BCBCBC">
              <a:alpha val="5019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da-DK" b="1" dirty="0">
                <a:solidFill>
                  <a:schemeClr val="bg1">
                    <a:lumMod val="20000"/>
                    <a:lumOff val="80000"/>
                  </a:schemeClr>
                </a:solidFill>
                <a:ea typeface="Lato Light"/>
                <a:cs typeface="Lato Light"/>
              </a:rPr>
              <a:t>3. VALG TIL BESTYRELSEN, </a:t>
            </a:r>
            <a:r>
              <a:rPr lang="da-DK" dirty="0">
                <a:solidFill>
                  <a:schemeClr val="bg1">
                    <a:lumMod val="20000"/>
                    <a:lumOff val="80000"/>
                  </a:schemeClr>
                </a:solidFill>
                <a:ea typeface="Lato Light"/>
                <a:cs typeface="Lato Light"/>
              </a:rPr>
              <a:t>Ø</a:t>
            </a:r>
            <a:r>
              <a:rPr lang="da-DK" dirty="0">
                <a:solidFill>
                  <a:schemeClr val="bg1">
                    <a:lumMod val="20000"/>
                    <a:lumOff val="80000"/>
                  </a:schemeClr>
                </a:solidFill>
                <a:latin typeface="Lato"/>
                <a:ea typeface="Lato"/>
                <a:cs typeface="Lato"/>
              </a:rPr>
              <a:t>nskes udvidet til 9 medlemmer</a:t>
            </a:r>
            <a:endParaRPr lang="da-DK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4570E97A-FF6C-2A96-DAE1-E5F0B59CA903}"/>
              </a:ext>
            </a:extLst>
          </p:cNvPr>
          <p:cNvSpPr/>
          <p:nvPr/>
        </p:nvSpPr>
        <p:spPr>
          <a:xfrm>
            <a:off x="484632" y="2760898"/>
            <a:ext cx="8629871" cy="397616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03DE4E-A3E7-BEAB-693F-66F62FB99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979174"/>
            <a:ext cx="8194965" cy="31977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da-DK" sz="2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Lato"/>
                <a:ea typeface="Lato"/>
                <a:cs typeface="Lato"/>
              </a:rPr>
              <a:t>Valg til 3 årig periode</a:t>
            </a:r>
            <a:r>
              <a:rPr lang="da-DK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Lato"/>
                <a:ea typeface="Lato"/>
                <a:cs typeface="Lato"/>
              </a:rPr>
              <a:t>:</a:t>
            </a:r>
            <a:endParaRPr lang="en-US" sz="2800" dirty="0">
              <a:solidFill>
                <a:schemeClr val="bg1">
                  <a:lumMod val="20000"/>
                  <a:lumOff val="80000"/>
                </a:schemeClr>
              </a:solidFill>
              <a:latin typeface="Lato"/>
              <a:ea typeface="Lato"/>
              <a:cs typeface="Lato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a-DK" sz="2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På valg: Tina </a:t>
            </a:r>
            <a:r>
              <a:rPr lang="da-DK" sz="28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Glimsager</a:t>
            </a:r>
            <a:r>
              <a:rPr lang="da-DK" sz="2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– ønsker genvalg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a-DK" sz="2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På valg: Hans Gunnar Thorsen – ønsker genvalg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a-DK" sz="2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Kandidat 1: Irina Hilma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a-DK" sz="2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Kandidat 2: Søren Schwarz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da-DK" sz="2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Kandidat 3: 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da-DK" sz="28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DB568EBD-2107-7EAE-B935-52EA4BC40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245" y="265942"/>
            <a:ext cx="2111423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28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12" descr="Billede af Strasndend ved Trylleskoven">
            <a:extLst>
              <a:ext uri="{FF2B5EF4-FFF2-40B4-BE49-F238E27FC236}">
                <a16:creationId xmlns:a16="http://schemas.microsoft.com/office/drawing/2014/main" id="{D07E5ECF-DB41-508D-F188-9D9AA5629EC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63070" y="1"/>
            <a:ext cx="12128930" cy="7899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2C7F4BF-5E3B-ED8C-9E6C-49D7110B5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494579" cy="1325563"/>
          </a:xfrm>
          <a:solidFill>
            <a:schemeClr val="accent6">
              <a:lumMod val="40000"/>
              <a:lumOff val="60000"/>
              <a:alpha val="50196"/>
            </a:schemeClr>
          </a:solidFill>
        </p:spPr>
        <p:txBody>
          <a:bodyPr/>
          <a:lstStyle/>
          <a:p>
            <a:r>
              <a:rPr lang="da-DK" b="1" dirty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Lato Light"/>
                <a:cs typeface="Lato Light"/>
              </a:rPr>
              <a:t>3. VALG TIL SUPPLEANTPOSTER</a:t>
            </a:r>
            <a:endParaRPr lang="da-DK" b="1" dirty="0">
              <a:solidFill>
                <a:schemeClr val="bg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37C74414-70C6-7777-9979-D17FABF9BC1C}"/>
              </a:ext>
            </a:extLst>
          </p:cNvPr>
          <p:cNvSpPr/>
          <p:nvPr/>
        </p:nvSpPr>
        <p:spPr>
          <a:xfrm>
            <a:off x="612507" y="1868079"/>
            <a:ext cx="5570018" cy="323486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03DE4E-A3E7-BEAB-693F-66F62FB99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0894"/>
            <a:ext cx="6024419" cy="42260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Lato"/>
                <a:ea typeface="Lato"/>
                <a:cs typeface="Lato"/>
              </a:rPr>
              <a:t>Valg til 1-års periode:</a:t>
            </a:r>
          </a:p>
          <a:p>
            <a:pPr marL="0" indent="0">
              <a:buNone/>
            </a:pPr>
            <a:endParaRPr lang="en-US" sz="2500" dirty="0">
              <a:solidFill>
                <a:schemeClr val="bg1">
                  <a:lumMod val="20000"/>
                  <a:lumOff val="80000"/>
                </a:schemeClr>
              </a:solidFill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r>
              <a:rPr lang="da-DK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Lato"/>
                <a:ea typeface="Lato"/>
                <a:cs typeface="Lato"/>
              </a:rPr>
              <a:t>Kandidat 1: ?</a:t>
            </a:r>
          </a:p>
          <a:p>
            <a:pPr marL="0" indent="0">
              <a:buNone/>
            </a:pPr>
            <a:r>
              <a:rPr lang="da-DK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Lato"/>
                <a:ea typeface="Lato"/>
                <a:cs typeface="Lato"/>
              </a:rPr>
              <a:t>Kandidat 2: ?</a:t>
            </a:r>
          </a:p>
          <a:p>
            <a:endParaRPr lang="da-DK" sz="2800" dirty="0">
              <a:solidFill>
                <a:schemeClr val="bg1">
                  <a:lumMod val="20000"/>
                  <a:lumOff val="80000"/>
                </a:schemeClr>
              </a:solidFill>
              <a:ea typeface="Lato"/>
              <a:cs typeface="Lato"/>
            </a:endParaRPr>
          </a:p>
          <a:p>
            <a:endParaRPr lang="da-DK" sz="2800" dirty="0">
              <a:solidFill>
                <a:schemeClr val="bg1">
                  <a:lumMod val="20000"/>
                  <a:lumOff val="80000"/>
                </a:schemeClr>
              </a:solidFill>
              <a:ea typeface="Lato"/>
              <a:cs typeface="Lato"/>
            </a:endParaRP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658043C-8ED6-A1EE-BC10-6816E821E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377" y="542516"/>
            <a:ext cx="2111423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1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666B-765F-C38C-14DF-395238D00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4EEAECE-26AB-7069-9691-47AC9B248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14833E0-1D80-EF69-75CB-296CB4EB8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0894"/>
            <a:ext cx="6024419" cy="42260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500" dirty="0">
              <a:latin typeface="Lato"/>
              <a:ea typeface="Lato"/>
              <a:cs typeface="Lato"/>
            </a:endParaRPr>
          </a:p>
          <a:p>
            <a:pPr marL="0" indent="0">
              <a:buNone/>
            </a:pPr>
            <a:endParaRPr lang="da-DK" sz="2800" dirty="0">
              <a:latin typeface="Lato"/>
              <a:ea typeface="Lato"/>
              <a:cs typeface="Lato"/>
            </a:endParaRPr>
          </a:p>
          <a:p>
            <a:endParaRPr lang="da-DK" sz="2800" dirty="0">
              <a:ea typeface="Lato"/>
              <a:cs typeface="Lato"/>
            </a:endParaRPr>
          </a:p>
          <a:p>
            <a:endParaRPr lang="da-DK" sz="2800" dirty="0">
              <a:ea typeface="Lato"/>
              <a:cs typeface="Lato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61B1B3C-FECF-0070-449F-EC8BC46E0AB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CBCBC">
              <a:alpha val="50196"/>
            </a:srgbClr>
          </a:solidFill>
        </p:spPr>
        <p:txBody>
          <a:bodyPr/>
          <a:lstStyle/>
          <a:p>
            <a:r>
              <a:rPr lang="da-DK" b="1" dirty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Lato Light"/>
                <a:cs typeface="Lato Light"/>
              </a:rPr>
              <a:t>4. FORSLAG FRA MEDLEMMER</a:t>
            </a:r>
            <a:endParaRPr lang="da-DK" dirty="0">
              <a:latin typeface="+mn-lt"/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EA23F8C2-9CE0-B2C6-9F9A-62F71FE67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431" y="453820"/>
            <a:ext cx="2111423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61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C109A181-628E-F997-3C24-3EF16873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5" t="5508" r="2" b="44651"/>
          <a:stretch>
            <a:fillRect/>
          </a:stretch>
        </p:blipFill>
        <p:spPr>
          <a:xfrm>
            <a:off x="5758576" y="111513"/>
            <a:ext cx="6433424" cy="6746488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2C7F4BF-5E3B-ED8C-9E6C-49D7110B5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a-DK" b="1" dirty="0">
                <a:latin typeface="+mn-lt"/>
              </a:rPr>
              <a:t>5. EVENTUELT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35F615E7-D086-7EC7-3883-8BF1E6788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614" y="5203725"/>
            <a:ext cx="2111423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3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insekt, Natsværmere og sommerfugle, hvirvelløse dyr, sommerfugl&#10;&#10;Automatisk genereret beskrivelse">
            <a:extLst>
              <a:ext uri="{FF2B5EF4-FFF2-40B4-BE49-F238E27FC236}">
                <a16:creationId xmlns:a16="http://schemas.microsoft.com/office/drawing/2014/main" id="{A54FCBE2-A443-CA4D-4EF7-E78B961A5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E4F6D95-592D-E028-1E14-CEC074480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5618019" cy="3204134"/>
          </a:xfrm>
        </p:spPr>
        <p:txBody>
          <a:bodyPr anchor="b">
            <a:normAutofit/>
          </a:bodyPr>
          <a:lstStyle/>
          <a:p>
            <a:pPr algn="l"/>
            <a:r>
              <a:rPr lang="da-DK" sz="30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Danmarks Naturfredningsforening</a:t>
            </a:r>
            <a:br>
              <a:rPr lang="da-DK" sz="3000" dirty="0">
                <a:solidFill>
                  <a:schemeClr val="bg1">
                    <a:lumMod val="90000"/>
                    <a:lumOff val="10000"/>
                  </a:schemeClr>
                </a:solidFill>
              </a:rPr>
            </a:br>
            <a:r>
              <a:rPr lang="da-DK" sz="30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DN Solrød Årsmøde 2025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EEA75AA-43B9-7010-D2A8-0DB6AE286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da-DK" sz="2000" dirty="0">
                <a:solidFill>
                  <a:schemeClr val="bg1">
                    <a:lumMod val="90000"/>
                    <a:lumOff val="10000"/>
                  </a:schemeClr>
                </a:solidFill>
              </a:rPr>
              <a:t>6. november 2025</a:t>
            </a:r>
          </a:p>
        </p:txBody>
      </p:sp>
      <p:pic>
        <p:nvPicPr>
          <p:cNvPr id="11" name="Billede 10" descr="Logo DN Solrød">
            <a:extLst>
              <a:ext uri="{FF2B5EF4-FFF2-40B4-BE49-F238E27FC236}">
                <a16:creationId xmlns:a16="http://schemas.microsoft.com/office/drawing/2014/main" id="{BF71B11D-5202-0BE3-324C-6C27396EF4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26" y="431311"/>
            <a:ext cx="4328166" cy="242618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497CE83-327F-FB5F-E77B-18CB1AF0A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06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5767" y="320939"/>
            <a:ext cx="2111423" cy="1148172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2C7F4BF-5E3B-ED8C-9E6C-49D7110B5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ea typeface="Lato Light"/>
                <a:cs typeface="Lato Light"/>
              </a:rPr>
              <a:t>DAGSORDEN</a:t>
            </a:r>
            <a:endParaRPr lang="da-DK" b="1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503DE4E-A3E7-BEAB-693F-66F62FB99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560" y="1810512"/>
            <a:ext cx="5003440" cy="4416551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342900" indent="-342900">
              <a:buAutoNum type="arabicPeriod"/>
            </a:pPr>
            <a:r>
              <a:rPr lang="da-DK" sz="7000" dirty="0">
                <a:latin typeface="Lato"/>
                <a:ea typeface="Lato"/>
                <a:cs typeface="Lato"/>
              </a:rPr>
              <a:t>Valg af dirigent og referent</a:t>
            </a:r>
            <a:endParaRPr lang="en-US" sz="7000" dirty="0">
              <a:latin typeface="Lato"/>
              <a:ea typeface="Lato"/>
              <a:cs typeface="Lato"/>
            </a:endParaRPr>
          </a:p>
          <a:p>
            <a:pPr marL="342900" indent="-342900">
              <a:buAutoNum type="arabicPeriod"/>
            </a:pPr>
            <a:r>
              <a:rPr lang="da-DK" sz="7000" dirty="0">
                <a:latin typeface="Lato"/>
                <a:ea typeface="Lato"/>
                <a:cs typeface="Lato"/>
              </a:rPr>
              <a:t>Bestyrelsens årsberetning</a:t>
            </a:r>
            <a:endParaRPr lang="en-US" sz="7000" dirty="0">
              <a:latin typeface="Lato"/>
              <a:ea typeface="Lato"/>
              <a:cs typeface="Lato"/>
            </a:endParaRPr>
          </a:p>
          <a:p>
            <a:pPr marL="342900" indent="-342900">
              <a:buAutoNum type="arabicPeriod"/>
            </a:pPr>
            <a:r>
              <a:rPr lang="da-DK" sz="7000" dirty="0">
                <a:latin typeface="Lato"/>
                <a:ea typeface="Lato"/>
                <a:cs typeface="Lato"/>
              </a:rPr>
              <a:t>Valg</a:t>
            </a:r>
            <a:br>
              <a:rPr lang="da-DK" sz="7000" dirty="0">
                <a:ea typeface="Lato"/>
                <a:cs typeface="Lato"/>
              </a:rPr>
            </a:br>
            <a:r>
              <a:rPr lang="da-DK" sz="7000" dirty="0">
                <a:latin typeface="Lato"/>
                <a:ea typeface="Lato"/>
                <a:cs typeface="Lato"/>
              </a:rPr>
              <a:t>- bestyrelsesmedlemmer</a:t>
            </a:r>
            <a:br>
              <a:rPr lang="da-DK" sz="7000" dirty="0">
                <a:ea typeface="Lato"/>
                <a:cs typeface="Lato"/>
              </a:rPr>
            </a:br>
            <a:r>
              <a:rPr lang="da-DK" sz="7000" dirty="0">
                <a:latin typeface="Lato"/>
                <a:ea typeface="Lato"/>
                <a:cs typeface="Lato"/>
              </a:rPr>
              <a:t>- suppleanter</a:t>
            </a:r>
          </a:p>
          <a:p>
            <a:pPr marL="342900" indent="-342900">
              <a:buAutoNum type="arabicPeriod"/>
            </a:pPr>
            <a:r>
              <a:rPr lang="da-DK" sz="7000" dirty="0">
                <a:ea typeface="Lato"/>
                <a:cs typeface="Lato"/>
              </a:rPr>
              <a:t>Forslag fra medlemmer</a:t>
            </a:r>
          </a:p>
          <a:p>
            <a:pPr marL="342900" indent="-342900">
              <a:buAutoNum type="arabicPeriod"/>
            </a:pPr>
            <a:r>
              <a:rPr lang="da-DK" sz="7000" dirty="0">
                <a:latin typeface="Lato"/>
                <a:ea typeface="Lato"/>
                <a:cs typeface="Lato"/>
              </a:rPr>
              <a:t>Eventuelt</a:t>
            </a:r>
            <a:endParaRPr lang="en-US" sz="7000" dirty="0">
              <a:latin typeface="Lato"/>
              <a:ea typeface="Lato"/>
              <a:cs typeface="Lato"/>
            </a:endParaRPr>
          </a:p>
          <a:p>
            <a:endParaRPr lang="da-DK" dirty="0">
              <a:ea typeface="Lato"/>
              <a:cs typeface="Lato"/>
            </a:endParaRPr>
          </a:p>
          <a:p>
            <a:endParaRPr lang="da-DK" dirty="0">
              <a:ea typeface="Lato"/>
              <a:cs typeface="Lato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5" name="Håndskrift 4">
                <a:extLst>
                  <a:ext uri="{FF2B5EF4-FFF2-40B4-BE49-F238E27FC236}">
                    <a16:creationId xmlns:a16="http://schemas.microsoft.com/office/drawing/2014/main" id="{BF6760E1-70A7-769A-47E3-6218D93E2531}"/>
                  </a:ext>
                </a:extLst>
              </p14:cNvPr>
              <p14:cNvContentPartPr/>
              <p14:nvPr/>
            </p14:nvContentPartPr>
            <p14:xfrm>
              <a:off x="7262164" y="2879599"/>
              <a:ext cx="360" cy="360"/>
            </p14:xfrm>
          </p:contentPart>
        </mc:Choice>
        <mc:Fallback xmlns="">
          <p:pic>
            <p:nvPicPr>
              <p:cNvPr id="5" name="Håndskrift 4">
                <a:extLst>
                  <a:ext uri="{FF2B5EF4-FFF2-40B4-BE49-F238E27FC236}">
                    <a16:creationId xmlns:a16="http://schemas.microsoft.com/office/drawing/2014/main" id="{BF6760E1-70A7-769A-47E3-6218D93E25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3524" y="2825599"/>
                <a:ext cx="18000" cy="10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kstfelt 1">
            <a:extLst>
              <a:ext uri="{FF2B5EF4-FFF2-40B4-BE49-F238E27FC236}">
                <a16:creationId xmlns:a16="http://schemas.microsoft.com/office/drawing/2014/main" id="{CC100837-7848-E5E3-9573-0E9C2935D1F2}"/>
              </a:ext>
            </a:extLst>
          </p:cNvPr>
          <p:cNvSpPr txBox="1"/>
          <p:nvPr/>
        </p:nvSpPr>
        <p:spPr>
          <a:xfrm rot="1294909">
            <a:off x="7126421" y="2578018"/>
            <a:ext cx="4347665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DN har vokseværk</a:t>
            </a:r>
          </a:p>
          <a:p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DN Solrød medlemmer: 517 (447)</a:t>
            </a:r>
          </a:p>
          <a:p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DN landsmedlemmer: 137.000 (136.000)</a:t>
            </a:r>
          </a:p>
          <a:p>
            <a:endParaRPr lang="da-DK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568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75961-F335-C02F-B61F-B566C0565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æs, udendørs, fugl, vand&#10;&#10;Beskrivelse, der er oprettet med meget høj sikkerhed">
            <a:extLst>
              <a:ext uri="{FF2B5EF4-FFF2-40B4-BE49-F238E27FC236}">
                <a16:creationId xmlns:a16="http://schemas.microsoft.com/office/drawing/2014/main" id="{AE517D86-F906-57DF-25C0-B595A4B247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5" b="71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44EC307-CB1F-DA7A-3444-111612A7E230}"/>
              </a:ext>
            </a:extLst>
          </p:cNvPr>
          <p:cNvSpPr txBox="1"/>
          <p:nvPr/>
        </p:nvSpPr>
        <p:spPr>
          <a:xfrm>
            <a:off x="3008376" y="3239762"/>
            <a:ext cx="6236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>
                <a:effectLst/>
                <a:latin typeface="Consolas" panose="020B0609020204030204" pitchFamily="49" charset="0"/>
              </a:rPr>
              <a:t>o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0A0BE4F-EA25-19F1-0797-4974EE311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560" y="1810512"/>
            <a:ext cx="5003440" cy="4416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a-DK" sz="7300" dirty="0">
              <a:ea typeface="Lato"/>
              <a:cs typeface="Lato"/>
            </a:endParaRPr>
          </a:p>
          <a:p>
            <a:pPr marL="0" indent="0">
              <a:buNone/>
            </a:pPr>
            <a:endParaRPr lang="da-DK" sz="7300" dirty="0">
              <a:ea typeface="Lato"/>
              <a:cs typeface="Lato"/>
            </a:endParaRPr>
          </a:p>
          <a:p>
            <a:endParaRPr lang="da-DK" dirty="0">
              <a:ea typeface="Lato"/>
              <a:cs typeface="Lato"/>
            </a:endParaRPr>
          </a:p>
          <a:p>
            <a:endParaRPr lang="da-DK" dirty="0">
              <a:ea typeface="Lato"/>
              <a:cs typeface="Lato"/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D92EC99A-A848-E7E1-018F-CE8D5B056AEA}"/>
              </a:ext>
            </a:extLst>
          </p:cNvPr>
          <p:cNvSpPr txBox="1">
            <a:spLocks/>
          </p:cNvSpPr>
          <p:nvPr/>
        </p:nvSpPr>
        <p:spPr>
          <a:xfrm>
            <a:off x="638016" y="465417"/>
            <a:ext cx="9066423" cy="1325563"/>
          </a:xfrm>
          <a:prstGeom prst="rect">
            <a:avLst/>
          </a:prstGeom>
          <a:solidFill>
            <a:srgbClr val="BCBCBC">
              <a:alpha val="50196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>
                <a:solidFill>
                  <a:schemeClr val="bg1">
                    <a:lumMod val="20000"/>
                    <a:lumOff val="80000"/>
                  </a:schemeClr>
                </a:solidFill>
                <a:ea typeface="Lato Light"/>
                <a:cs typeface="Lato Light"/>
              </a:rPr>
              <a:t>2. BESTYRELSENS ÅRSBERETNING</a:t>
            </a:r>
            <a:endParaRPr lang="da-DK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815B8FA-D136-58B6-B7BF-8C94B0FB1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245" y="265942"/>
            <a:ext cx="2111423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8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98FDD-3502-4D31-B8DD-3D411DC04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8463214" cy="1325563"/>
          </a:xfrm>
        </p:spPr>
        <p:txBody>
          <a:bodyPr>
            <a:normAutofit fontScale="90000"/>
          </a:bodyPr>
          <a:lstStyle/>
          <a:p>
            <a:r>
              <a:rPr lang="da-DK" sz="3400" dirty="0"/>
              <a:t>DN Solrød har i 2025 haft 5 bestyrelsesmøder og 3 arrangementer hvor mange emner har været drøftet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EF81A1-5F68-4B26-BF3B-B8C89B098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9" y="2050473"/>
            <a:ext cx="5266155" cy="396170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</a:pPr>
            <a:r>
              <a:rPr lang="da-DK" sz="2000" dirty="0"/>
              <a:t>06. </a:t>
            </a:r>
            <a:r>
              <a:rPr lang="da-DK" sz="2000" dirty="0" err="1"/>
              <a:t>feb</a:t>
            </a:r>
            <a:r>
              <a:rPr lang="da-DK" sz="2000" dirty="0"/>
              <a:t> 2025 Bestyrelsesmøde</a:t>
            </a:r>
          </a:p>
          <a:p>
            <a:pPr>
              <a:lnSpc>
                <a:spcPct val="115000"/>
              </a:lnSpc>
            </a:pPr>
            <a:r>
              <a:rPr lang="da-DK" sz="2000" dirty="0"/>
              <a:t>20. </a:t>
            </a:r>
            <a:r>
              <a:rPr lang="da-DK" sz="2000" dirty="0" err="1"/>
              <a:t>mar</a:t>
            </a:r>
            <a:r>
              <a:rPr lang="da-DK" dirty="0"/>
              <a:t> 2025 Bestyrelsesmøde</a:t>
            </a:r>
            <a:endParaRPr lang="da-DK" sz="2000" dirty="0"/>
          </a:p>
          <a:p>
            <a:pPr>
              <a:lnSpc>
                <a:spcPct val="115000"/>
              </a:lnSpc>
            </a:pPr>
            <a:r>
              <a:rPr lang="da-DK" sz="2000" dirty="0"/>
              <a:t>08. </a:t>
            </a:r>
            <a:r>
              <a:rPr lang="da-DK" dirty="0"/>
              <a:t>maj 2025 Bestyrelsesmøde</a:t>
            </a:r>
            <a:endParaRPr lang="da-DK" sz="2000" dirty="0"/>
          </a:p>
          <a:p>
            <a:pPr>
              <a:lnSpc>
                <a:spcPct val="115000"/>
              </a:lnSpc>
            </a:pPr>
            <a:r>
              <a:rPr lang="da-DK" sz="2000" dirty="0"/>
              <a:t>21. </a:t>
            </a:r>
            <a:r>
              <a:rPr lang="da-DK" sz="2000" dirty="0" err="1"/>
              <a:t>aug</a:t>
            </a:r>
            <a:r>
              <a:rPr lang="da-DK" dirty="0"/>
              <a:t> 2025 Bestyrelsesmøde</a:t>
            </a:r>
            <a:endParaRPr lang="da-DK" sz="2000" dirty="0"/>
          </a:p>
          <a:p>
            <a:pPr>
              <a:lnSpc>
                <a:spcPct val="115000"/>
              </a:lnSpc>
            </a:pPr>
            <a:r>
              <a:rPr lang="da-DK" sz="2000" dirty="0"/>
              <a:t>18. </a:t>
            </a:r>
            <a:r>
              <a:rPr lang="da-DK" sz="2000" dirty="0" err="1"/>
              <a:t>sep</a:t>
            </a:r>
            <a:r>
              <a:rPr lang="da-DK"/>
              <a:t> 2025 Bestyrelsesmøde</a:t>
            </a:r>
            <a:endParaRPr lang="da-DK" sz="2000" dirty="0"/>
          </a:p>
          <a:p>
            <a:pPr>
              <a:lnSpc>
                <a:spcPct val="115000"/>
              </a:lnSpc>
            </a:pPr>
            <a:r>
              <a:rPr lang="da-DK" sz="2000" dirty="0"/>
              <a:t>06. </a:t>
            </a:r>
            <a:r>
              <a:rPr lang="da-DK" sz="2000" dirty="0" err="1"/>
              <a:t>nov</a:t>
            </a:r>
            <a:r>
              <a:rPr lang="da-DK" sz="2000" dirty="0"/>
              <a:t> 2025 Årsmøde</a:t>
            </a:r>
          </a:p>
          <a:p>
            <a:pPr>
              <a:lnSpc>
                <a:spcPct val="115000"/>
              </a:lnSpc>
            </a:pPr>
            <a:r>
              <a:rPr lang="da-DK" sz="2000" dirty="0"/>
              <a:t>13. </a:t>
            </a:r>
            <a:r>
              <a:rPr lang="da-DK" sz="2000" dirty="0" err="1"/>
              <a:t>nov</a:t>
            </a:r>
            <a:r>
              <a:rPr lang="da-DK" sz="2000" dirty="0"/>
              <a:t> 2025 Konstitueringsmøde</a:t>
            </a:r>
          </a:p>
          <a:p>
            <a:pPr>
              <a:lnSpc>
                <a:spcPct val="115000"/>
              </a:lnSpc>
            </a:pPr>
            <a:r>
              <a:rPr lang="da-DK" sz="2000" dirty="0"/>
              <a:t>11. </a:t>
            </a:r>
            <a:r>
              <a:rPr lang="da-DK" sz="2000" dirty="0" err="1"/>
              <a:t>dec</a:t>
            </a:r>
            <a:r>
              <a:rPr lang="da-DK" sz="2000" dirty="0"/>
              <a:t> 2025, Julefrokost</a:t>
            </a:r>
          </a:p>
          <a:p>
            <a:pPr>
              <a:lnSpc>
                <a:spcPct val="115000"/>
              </a:lnSpc>
            </a:pPr>
            <a:endParaRPr lang="da-DK" dirty="0"/>
          </a:p>
          <a:p>
            <a:pPr>
              <a:lnSpc>
                <a:spcPct val="115000"/>
              </a:lnSpc>
            </a:pPr>
            <a:r>
              <a:rPr lang="da-DK" sz="2000" dirty="0"/>
              <a:t>Talrige arbejdsgruppemøder afholdt om Nyhedsbreve, ture/arrangementer og valg-arrangement</a:t>
            </a:r>
          </a:p>
          <a:p>
            <a:pPr>
              <a:lnSpc>
                <a:spcPct val="115000"/>
              </a:lnSpc>
            </a:pPr>
            <a:endParaRPr lang="da-DK" sz="20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D621EFA-BAAD-451F-A04D-F2E704556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245" y="265942"/>
            <a:ext cx="2111423" cy="1148172"/>
          </a:xfrm>
          <a:prstGeom prst="rect">
            <a:avLst/>
          </a:prstGeom>
        </p:spPr>
      </p:pic>
      <p:pic>
        <p:nvPicPr>
          <p:cNvPr id="9" name="Billede 8" descr="Et billede, der indeholder udendørs, sky, landskab, vand&#10;&#10;AI-genereret indhold kan være ukorrekt.">
            <a:extLst>
              <a:ext uri="{FF2B5EF4-FFF2-40B4-BE49-F238E27FC236}">
                <a16:creationId xmlns:a16="http://schemas.microsoft.com/office/drawing/2014/main" id="{E76409AE-98DA-4AE2-ACF5-15E92AAE2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9591"/>
            <a:ext cx="5989812" cy="44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9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98FDD-3502-4D31-B8DD-3D411DC04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200" dirty="0"/>
              <a:t>DN Solrød var repræsenteret i kommunens Grønt Råd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EF81A1-5F68-4B26-BF3B-B8C89B098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825" y="1825625"/>
            <a:ext cx="7905750" cy="4511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400" dirty="0"/>
              <a:t>I Grønt Råd blev afholdt 4 møder i 2025</a:t>
            </a:r>
          </a:p>
          <a:p>
            <a:r>
              <a:rPr lang="da-DK" sz="2400" dirty="0"/>
              <a:t>30. jan 2025 om Lokale Grøn Trepart og Vilde Vækster i Solrød kommune</a:t>
            </a:r>
          </a:p>
          <a:p>
            <a:r>
              <a:rPr lang="da-DK" sz="2400" dirty="0"/>
              <a:t>12. </a:t>
            </a:r>
            <a:r>
              <a:rPr lang="da-DK" sz="2400" dirty="0" err="1"/>
              <a:t>jun</a:t>
            </a:r>
            <a:r>
              <a:rPr lang="da-DK" sz="2400" dirty="0"/>
              <a:t> 2025 om Solrød bæk gennem Solrød Strandpark</a:t>
            </a:r>
          </a:p>
          <a:p>
            <a:r>
              <a:rPr lang="da-DK" sz="2400" dirty="0"/>
              <a:t>22. </a:t>
            </a:r>
            <a:r>
              <a:rPr lang="da-DK" sz="2400" dirty="0" err="1"/>
              <a:t>sep</a:t>
            </a:r>
            <a:r>
              <a:rPr lang="da-DK" sz="2400" dirty="0"/>
              <a:t> 2025 møde med Kultur &amp; Natur udvalget</a:t>
            </a:r>
          </a:p>
          <a:p>
            <a:r>
              <a:rPr lang="da-DK" sz="2400" dirty="0"/>
              <a:t>20. </a:t>
            </a:r>
            <a:r>
              <a:rPr lang="da-DK" sz="2400" dirty="0" err="1"/>
              <a:t>nov</a:t>
            </a:r>
            <a:r>
              <a:rPr lang="da-DK" sz="2400" dirty="0"/>
              <a:t> 2025 – Næste møde</a:t>
            </a:r>
          </a:p>
          <a:p>
            <a:endParaRPr lang="da-DK" sz="1100" dirty="0"/>
          </a:p>
          <a:p>
            <a:pPr marL="0" indent="0">
              <a:buNone/>
            </a:pPr>
            <a:r>
              <a:rPr lang="da-DK" sz="2400" dirty="0"/>
              <a:t>Mødereferater kan ses på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sz="2000" u="sng" dirty="0">
                <a:hlinkClick r:id="rId2"/>
              </a:rPr>
              <a:t>http://www.solrod.dk/politik/øvrige-</a:t>
            </a:r>
            <a:r>
              <a:rPr lang="da-DK" sz="2000" u="sng" dirty="0" err="1">
                <a:hlinkClick r:id="rId2"/>
              </a:rPr>
              <a:t>raad</a:t>
            </a:r>
            <a:r>
              <a:rPr lang="da-DK" sz="2000" u="sng" dirty="0">
                <a:hlinkClick r:id="rId2"/>
              </a:rPr>
              <a:t>-og-udvalg/referater-fra-</a:t>
            </a:r>
            <a:r>
              <a:rPr lang="da-DK" sz="2000" u="sng" dirty="0" err="1">
                <a:hlinkClick r:id="rId2"/>
              </a:rPr>
              <a:t>groent</a:t>
            </a:r>
            <a:r>
              <a:rPr lang="da-DK" sz="2000" u="sng" dirty="0">
                <a:hlinkClick r:id="rId2"/>
              </a:rPr>
              <a:t>-</a:t>
            </a:r>
            <a:r>
              <a:rPr lang="da-DK" sz="2000" u="sng" dirty="0" err="1">
                <a:hlinkClick r:id="rId2"/>
              </a:rPr>
              <a:t>raad</a:t>
            </a:r>
            <a:r>
              <a:rPr lang="da-DK" sz="20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a-DK" sz="2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D82F237-7100-2D6A-2713-CE2252DFC07E}"/>
              </a:ext>
            </a:extLst>
          </p:cNvPr>
          <p:cNvSpPr txBox="1"/>
          <p:nvPr/>
        </p:nvSpPr>
        <p:spPr>
          <a:xfrm>
            <a:off x="8522970" y="2331720"/>
            <a:ext cx="3669030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da-DK" sz="1600" b="1" i="0" dirty="0">
                <a:solidFill>
                  <a:srgbClr val="333333"/>
                </a:solidFill>
                <a:effectLst/>
                <a:latin typeface="Raleway" pitchFamily="2" charset="0"/>
              </a:rPr>
              <a:t>Medlemmer af Grønt Råd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Formand - Egon Petersen (F)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Birgit Gedionsen (Ø)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Henning Madsen, Gefion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Jens Peter Simonsen, Naturstyrelsen Midtsjælland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Martin Wagner, Danmarks Naturfredningsforening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Lone Aalekjær, Friluftsrådet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Svend Pettersson, Dansk Ornitologisk Forening</a:t>
            </a:r>
          </a:p>
          <a:p>
            <a:pPr algn="l"/>
            <a:r>
              <a:rPr lang="da-DK" sz="1600" i="1" dirty="0">
                <a:solidFill>
                  <a:srgbClr val="333333"/>
                </a:solidFill>
                <a:latin typeface="Raleway" pitchFamily="2" charset="0"/>
              </a:rPr>
              <a:t>Rådet har en rådgivende og vejledende funktion i forhold til byrådet og Solrød  kommunes administration.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9CED9A8-67F6-9CCD-70BA-D515F9710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245" y="265942"/>
            <a:ext cx="2111423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34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9FB7D9-5BC3-1B78-85EA-FF703F9B8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Mange netværksmøder fyldte 2025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2B98A34D-099F-F883-F2B5-9D96E9DED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257800" cy="4486275"/>
          </a:xfrm>
        </p:spPr>
        <p:txBody>
          <a:bodyPr>
            <a:normAutofit fontScale="85000" lnSpcReduction="20000"/>
          </a:bodyPr>
          <a:lstStyle/>
          <a:p>
            <a:r>
              <a:rPr lang="da-DK" dirty="0"/>
              <a:t>19. </a:t>
            </a:r>
            <a:r>
              <a:rPr lang="da-DK" dirty="0" err="1"/>
              <a:t>feb</a:t>
            </a:r>
            <a:r>
              <a:rPr lang="da-DK" dirty="0"/>
              <a:t> 2025 Online møde i kommunalpolitisk netværk</a:t>
            </a:r>
          </a:p>
          <a:p>
            <a:r>
              <a:rPr lang="da-DK" dirty="0"/>
              <a:t>17. </a:t>
            </a:r>
            <a:r>
              <a:rPr lang="da-DK" dirty="0" err="1"/>
              <a:t>mar</a:t>
            </a:r>
            <a:r>
              <a:rPr lang="da-DK" dirty="0"/>
              <a:t> 2025 Samrådsmøde for Samråd Sjælland. Tur til Skensved ådal </a:t>
            </a:r>
          </a:p>
          <a:p>
            <a:r>
              <a:rPr lang="da-DK" dirty="0"/>
              <a:t>24. </a:t>
            </a:r>
            <a:r>
              <a:rPr lang="da-DK" dirty="0" err="1"/>
              <a:t>mar</a:t>
            </a:r>
            <a:r>
              <a:rPr lang="da-DK" dirty="0"/>
              <a:t> 2025 Digitalt stormøde med status for lokal grøn </a:t>
            </a:r>
            <a:r>
              <a:rPr lang="da-DK" dirty="0" err="1"/>
              <a:t>trepart</a:t>
            </a:r>
            <a:endParaRPr lang="da-DK" dirty="0"/>
          </a:p>
          <a:p>
            <a:r>
              <a:rPr lang="da-DK" dirty="0"/>
              <a:t>25. </a:t>
            </a:r>
            <a:r>
              <a:rPr lang="da-DK" dirty="0" err="1"/>
              <a:t>mar</a:t>
            </a:r>
            <a:r>
              <a:rPr lang="da-DK" dirty="0"/>
              <a:t> 2025 DN </a:t>
            </a:r>
            <a:r>
              <a:rPr lang="da-DK" dirty="0" err="1"/>
              <a:t>Kommunkationskursus</a:t>
            </a:r>
            <a:endParaRPr lang="da-DK" dirty="0"/>
          </a:p>
          <a:p>
            <a:r>
              <a:rPr lang="da-DK" dirty="0"/>
              <a:t>26. </a:t>
            </a:r>
            <a:r>
              <a:rPr lang="da-DK" dirty="0" err="1"/>
              <a:t>mar</a:t>
            </a:r>
            <a:r>
              <a:rPr lang="da-DK" dirty="0"/>
              <a:t> 2025 Kommunalpolitisk netværk og sekretariatet inviterer til webinar om kommunalvalgkampen</a:t>
            </a:r>
          </a:p>
          <a:p>
            <a:r>
              <a:rPr lang="da-DK" dirty="0"/>
              <a:t>27. </a:t>
            </a:r>
            <a:r>
              <a:rPr lang="da-DK" dirty="0" err="1"/>
              <a:t>apr</a:t>
            </a:r>
            <a:r>
              <a:rPr lang="da-DK" dirty="0"/>
              <a:t> 2025 DN </a:t>
            </a:r>
            <a:r>
              <a:rPr lang="da-DK" dirty="0" err="1"/>
              <a:t>Repræsentskabsmøde</a:t>
            </a:r>
            <a:endParaRPr lang="da-DK" dirty="0"/>
          </a:p>
          <a:p>
            <a:r>
              <a:rPr lang="da-DK" dirty="0"/>
              <a:t>13. maj 2025 Online møde i Kommunalpolitisk netværk</a:t>
            </a:r>
          </a:p>
          <a:p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D25DFE99-2366-3C37-76E3-81BF37F7CA6E}"/>
              </a:ext>
            </a:extLst>
          </p:cNvPr>
          <p:cNvSpPr txBox="1"/>
          <p:nvPr/>
        </p:nvSpPr>
        <p:spPr>
          <a:xfrm>
            <a:off x="5987851" y="1688261"/>
            <a:ext cx="5757770" cy="3986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700" dirty="0">
                <a:latin typeface="Lato" panose="020F0502020204030203" pitchFamily="34" charset="0"/>
              </a:rPr>
              <a:t>21.-22. </a:t>
            </a:r>
            <a:r>
              <a:rPr lang="da-DK" sz="1700" dirty="0" err="1">
                <a:latin typeface="Lato" panose="020F0502020204030203" pitchFamily="34" charset="0"/>
              </a:rPr>
              <a:t>jun</a:t>
            </a:r>
            <a:r>
              <a:rPr lang="da-DK" sz="1700" dirty="0">
                <a:latin typeface="Lato" panose="020F0502020204030203" pitchFamily="34" charset="0"/>
              </a:rPr>
              <a:t> 2025 Webinar om kommunalvalgkampen.</a:t>
            </a:r>
          </a:p>
          <a:p>
            <a:pPr marL="285750" indent="-285750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700" dirty="0">
                <a:latin typeface="Lato" panose="020F0502020204030203" pitchFamily="34" charset="0"/>
              </a:rPr>
              <a:t>24. </a:t>
            </a:r>
            <a:r>
              <a:rPr lang="da-DK" sz="1700" dirty="0" err="1">
                <a:latin typeface="Lato" panose="020F0502020204030203" pitchFamily="34" charset="0"/>
              </a:rPr>
              <a:t>jun</a:t>
            </a:r>
            <a:r>
              <a:rPr lang="da-DK" sz="1700" dirty="0">
                <a:latin typeface="Lato" panose="020F0502020204030203" pitchFamily="34" charset="0"/>
              </a:rPr>
              <a:t> 2025 Borgermøde om Solrød Bæk</a:t>
            </a:r>
          </a:p>
          <a:p>
            <a:pPr marL="285750" indent="-285750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700" dirty="0">
                <a:latin typeface="Lato" panose="020F0502020204030203" pitchFamily="34" charset="0"/>
              </a:rPr>
              <a:t>19. </a:t>
            </a:r>
            <a:r>
              <a:rPr lang="da-DK" sz="1700" dirty="0" err="1">
                <a:latin typeface="Lato" panose="020F0502020204030203" pitchFamily="34" charset="0"/>
              </a:rPr>
              <a:t>sep</a:t>
            </a:r>
            <a:r>
              <a:rPr lang="da-DK" sz="1700" dirty="0">
                <a:latin typeface="Lato" panose="020F0502020204030203" pitchFamily="34" charset="0"/>
              </a:rPr>
              <a:t> 2025 Stormøde om Naturkorridor</a:t>
            </a:r>
          </a:p>
          <a:p>
            <a:pPr marL="285750" indent="-285750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700" dirty="0">
                <a:latin typeface="Lato" panose="020F0502020204030203" pitchFamily="34" charset="0"/>
              </a:rPr>
              <a:t>04. </a:t>
            </a:r>
            <a:r>
              <a:rPr lang="da-DK" sz="1700" dirty="0" err="1">
                <a:latin typeface="Lato" panose="020F0502020204030203" pitchFamily="34" charset="0"/>
              </a:rPr>
              <a:t>okt</a:t>
            </a:r>
            <a:r>
              <a:rPr lang="da-DK" sz="1700" dirty="0">
                <a:latin typeface="Lato" panose="020F0502020204030203" pitchFamily="34" charset="0"/>
              </a:rPr>
              <a:t> 2025 Samrådsmøde i Vordingborg</a:t>
            </a:r>
          </a:p>
          <a:p>
            <a:pPr marL="285750" indent="-285750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700" dirty="0">
                <a:latin typeface="Lato" panose="020F0502020204030203" pitchFamily="34" charset="0"/>
              </a:rPr>
              <a:t>06. </a:t>
            </a:r>
            <a:r>
              <a:rPr lang="da-DK" sz="1700" dirty="0" err="1">
                <a:latin typeface="Lato" panose="020F0502020204030203" pitchFamily="34" charset="0"/>
              </a:rPr>
              <a:t>okt</a:t>
            </a:r>
            <a:r>
              <a:rPr lang="da-DK" sz="1700" dirty="0">
                <a:latin typeface="Lato" panose="020F0502020204030203" pitchFamily="34" charset="0"/>
              </a:rPr>
              <a:t> 2025 Nyt fra de lokale treparter</a:t>
            </a:r>
          </a:p>
          <a:p>
            <a:pPr marL="285750" indent="-285750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700" dirty="0">
                <a:latin typeface="Lato" panose="020F0502020204030203" pitchFamily="34" charset="0"/>
              </a:rPr>
              <a:t>09. </a:t>
            </a:r>
            <a:r>
              <a:rPr lang="da-DK" sz="1700" dirty="0" err="1">
                <a:latin typeface="Lato" panose="020F0502020204030203" pitchFamily="34" charset="0"/>
              </a:rPr>
              <a:t>okt</a:t>
            </a:r>
            <a:r>
              <a:rPr lang="da-DK" sz="1700" dirty="0">
                <a:latin typeface="Lato" panose="020F0502020204030203" pitchFamily="34" charset="0"/>
              </a:rPr>
              <a:t> 2025 Webinar om KV25 nøgletal</a:t>
            </a:r>
          </a:p>
          <a:p>
            <a:pPr marL="285750" indent="-285750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700" dirty="0">
                <a:latin typeface="Lato" panose="020F0502020204030203" pitchFamily="34" charset="0"/>
              </a:rPr>
              <a:t>21- </a:t>
            </a:r>
            <a:r>
              <a:rPr lang="da-DK" sz="1700" dirty="0" err="1">
                <a:latin typeface="Lato" panose="020F0502020204030203" pitchFamily="34" charset="0"/>
              </a:rPr>
              <a:t>okt</a:t>
            </a:r>
            <a:r>
              <a:rPr lang="da-DK" sz="1700" dirty="0">
                <a:latin typeface="Lato" panose="020F0502020204030203" pitchFamily="34" charset="0"/>
              </a:rPr>
              <a:t> 2025 Præsentation af forslag til nyt DN logo</a:t>
            </a:r>
          </a:p>
          <a:p>
            <a:pPr marL="285750" indent="-285750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700" dirty="0">
                <a:latin typeface="Lato" panose="020F0502020204030203" pitchFamily="34" charset="0"/>
              </a:rPr>
              <a:t>23- </a:t>
            </a:r>
            <a:r>
              <a:rPr lang="da-DK" sz="1700" dirty="0" err="1">
                <a:latin typeface="Lato" panose="020F0502020204030203" pitchFamily="34" charset="0"/>
              </a:rPr>
              <a:t>okt</a:t>
            </a:r>
            <a:r>
              <a:rPr lang="da-DK" sz="1700" dirty="0">
                <a:latin typeface="Lato" panose="020F0502020204030203" pitchFamily="34" charset="0"/>
              </a:rPr>
              <a:t> 2025 KV25 Naturvalg-arrangement i AFC</a:t>
            </a:r>
          </a:p>
          <a:p>
            <a:pPr marL="285750" indent="-285750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da-DK" sz="1700" dirty="0">
                <a:latin typeface="Lato" panose="020F0502020204030203" pitchFamily="34" charset="0"/>
              </a:rPr>
              <a:t>(22. </a:t>
            </a:r>
            <a:r>
              <a:rPr lang="da-DK" sz="1700" dirty="0" err="1">
                <a:latin typeface="Lato" panose="020F0502020204030203" pitchFamily="34" charset="0"/>
              </a:rPr>
              <a:t>nov</a:t>
            </a:r>
            <a:r>
              <a:rPr lang="da-DK" sz="1700" dirty="0">
                <a:latin typeface="Lato" panose="020F0502020204030203" pitchFamily="34" charset="0"/>
              </a:rPr>
              <a:t> 2025 DN </a:t>
            </a:r>
            <a:r>
              <a:rPr lang="da-DK" sz="1700" dirty="0" err="1">
                <a:latin typeface="Lato" panose="020F0502020204030203" pitchFamily="34" charset="0"/>
              </a:rPr>
              <a:t>Repræsentskabsmøde</a:t>
            </a:r>
            <a:r>
              <a:rPr lang="da-DK" sz="1700" dirty="0">
                <a:latin typeface="Lato" panose="020F0502020204030203" pitchFamily="34" charset="0"/>
              </a:rPr>
              <a:t> i Nyborg)</a:t>
            </a:r>
          </a:p>
          <a:p>
            <a:pPr marL="285750" indent="-285750">
              <a:lnSpc>
                <a:spcPct val="10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da-DK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7BF79AD-F5BA-61B6-BB1A-A7857F12F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245" y="265942"/>
            <a:ext cx="2111423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1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6ED1C-1798-E398-AD4C-357C8420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02213" cy="1325563"/>
          </a:xfrm>
        </p:spPr>
        <p:txBody>
          <a:bodyPr/>
          <a:lstStyle/>
          <a:p>
            <a:r>
              <a:rPr lang="da-DK" dirty="0"/>
              <a:t>Der blev også tid til 13 ture og arrangementer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0F904C87-F5B8-5041-95A5-AB2D69233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093281"/>
              </p:ext>
            </p:extLst>
          </p:nvPr>
        </p:nvGraphicFramePr>
        <p:xfrm>
          <a:off x="489646" y="1761481"/>
          <a:ext cx="10707329" cy="3708978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353843">
                  <a:extLst>
                    <a:ext uri="{9D8B030D-6E8A-4147-A177-3AD203B41FA5}">
                      <a16:colId xmlns:a16="http://schemas.microsoft.com/office/drawing/2014/main" val="2118238644"/>
                    </a:ext>
                  </a:extLst>
                </a:gridCol>
                <a:gridCol w="8353486">
                  <a:extLst>
                    <a:ext uri="{9D8B030D-6E8A-4147-A177-3AD203B41FA5}">
                      <a16:colId xmlns:a16="http://schemas.microsoft.com/office/drawing/2014/main" val="1817861276"/>
                    </a:ext>
                  </a:extLst>
                </a:gridCol>
              </a:tblGrid>
              <a:tr h="1822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16. jan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Solrøds naturperler set gennem en linse, Foredragsholder Marco De Los Reyes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29585568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06. </a:t>
                      </a:r>
                      <a:r>
                        <a:rPr lang="da-DK" sz="1800" b="0" kern="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apr</a:t>
                      </a: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Affaldsindsamling i Solrød kommune i samarbejde med Grønt Råd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88247646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Weekend 25.-27. </a:t>
                      </a:r>
                      <a:r>
                        <a:rPr lang="da-DK" sz="1800" b="0" kern="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apr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DN Grønne landsmøde  i Vingstedcentret 25-27 april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88473541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22. maj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Nattergaletur i Karlstrup mose med guiderne John Frisenvænge/Thomas Gyalokay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16789833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Weekend 17/18 maj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Naturplejearrangement på Fyn v/Faaborg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72592205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01. </a:t>
                      </a:r>
                      <a:r>
                        <a:rPr lang="da-DK" sz="1800" b="0" kern="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jun</a:t>
                      </a: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Natur arrangement for børn i Jersie Strandpark med ’Den rullende naturskole’. 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45348532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15. </a:t>
                      </a:r>
                      <a:r>
                        <a:rPr lang="da-DK" sz="1800" b="0" kern="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jun</a:t>
                      </a: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Sommerfugletur ved Trylleskoven med guide Peter Houlberg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87051443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28. </a:t>
                      </a:r>
                      <a:r>
                        <a:rPr lang="da-DK" sz="1800" b="0" kern="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jun</a:t>
                      </a: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Havets Folkemøde ved Strøby Egede i Stevns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85706362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20. jul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Fugletur ved Staunings ø med guide Lis Kastrup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82398918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06. </a:t>
                      </a:r>
                      <a:r>
                        <a:rPr lang="da-DK" sz="1800" b="0" kern="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sep</a:t>
                      </a: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Tur i Skensved Ådal, i samarbejde med DN Køge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8697552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20. </a:t>
                      </a:r>
                      <a:r>
                        <a:rPr lang="da-DK" sz="1800" b="0" kern="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sep</a:t>
                      </a: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Fosiljagt</a:t>
                      </a: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i Kalkgraven, guide Dorte Linder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64286473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23. </a:t>
                      </a:r>
                      <a:r>
                        <a:rPr lang="da-DK" sz="1800" b="0" kern="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sep</a:t>
                      </a: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Flagermus tur med guide John Frisenvænge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74809964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23. </a:t>
                      </a:r>
                      <a:r>
                        <a:rPr lang="da-DK" sz="1800" b="0" kern="0" dirty="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okt</a:t>
                      </a: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2025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da-DK" sz="1800" b="0" kern="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DN Solrød valgaften med 11 lokalkandidater og ca. 45 borgere</a:t>
                      </a:r>
                      <a:endParaRPr lang="da-DK" sz="1800" b="0" kern="1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110353411"/>
                  </a:ext>
                </a:extLst>
              </a:tr>
            </a:tbl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4CD69048-C9EC-E685-C805-0038A9315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245" y="265942"/>
            <a:ext cx="2111423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38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øj, indendørs, kvinde, person&#10;&#10;AI-genereret indhold kan være ukorrekt.">
            <a:extLst>
              <a:ext uri="{FF2B5EF4-FFF2-40B4-BE49-F238E27FC236}">
                <a16:creationId xmlns:a16="http://schemas.microsoft.com/office/drawing/2014/main" id="{F0CB9ED4-FA4B-541A-256E-A56A72EE3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4" r="1" b="11917"/>
          <a:stretch>
            <a:fillRect/>
          </a:stretch>
        </p:blipFill>
        <p:spPr>
          <a:xfrm>
            <a:off x="20" y="74341"/>
            <a:ext cx="6732761" cy="3391200"/>
          </a:xfrm>
          <a:prstGeom prst="rect">
            <a:avLst/>
          </a:prstGeom>
          <a:noFill/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908E6A9-9186-9BF2-E3E6-E2F5CE26D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848400"/>
            <a:ext cx="3932237" cy="2371425"/>
          </a:xfrm>
        </p:spPr>
        <p:txBody>
          <a:bodyPr>
            <a:normAutofit/>
          </a:bodyPr>
          <a:lstStyle/>
          <a:p>
            <a:pPr algn="r"/>
            <a:endParaRPr lang="en-US" sz="3600" dirty="0">
              <a:latin typeface="+mj-lt"/>
            </a:endParaRPr>
          </a:p>
          <a:p>
            <a:pPr algn="r"/>
            <a:r>
              <a:rPr lang="en-US" sz="3600" dirty="0" err="1">
                <a:latin typeface="+mj-lt"/>
              </a:rPr>
              <a:t>Opmærksomme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tilhører</a:t>
            </a:r>
            <a:endParaRPr lang="en-US" sz="3600" dirty="0">
              <a:latin typeface="+mj-lt"/>
            </a:endParaRPr>
          </a:p>
        </p:txBody>
      </p:sp>
      <p:pic>
        <p:nvPicPr>
          <p:cNvPr id="5" name="Billede 4" descr="Et billede, der indeholder tøj, person, indendørs, kvinde&#10;&#10;AI-genereret indhold kan være ukorrekt.">
            <a:extLst>
              <a:ext uri="{FF2B5EF4-FFF2-40B4-BE49-F238E27FC236}">
                <a16:creationId xmlns:a16="http://schemas.microsoft.com/office/drawing/2014/main" id="{3415BAE6-CBA5-9378-58A2-B9D2DDD59B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b="9148"/>
          <a:stretch>
            <a:fillRect/>
          </a:stretch>
        </p:blipFill>
        <p:spPr>
          <a:xfrm>
            <a:off x="5459219" y="3466800"/>
            <a:ext cx="6732781" cy="3391200"/>
          </a:xfrm>
          <a:prstGeom prst="rect">
            <a:avLst/>
          </a:prstGeom>
          <a:noFill/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3E2FA93-D7D0-C721-F728-92FF29EE5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401" y="763965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dirty="0" err="1"/>
              <a:t>Oplagte</a:t>
            </a:r>
            <a:r>
              <a:rPr lang="en-US" dirty="0"/>
              <a:t> KV25 </a:t>
            </a:r>
            <a:r>
              <a:rPr lang="en-US" dirty="0" err="1"/>
              <a:t>kandidater</a:t>
            </a:r>
            <a:endParaRPr lang="en-US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C4E8DD3-956A-C35C-A0D0-839AAEEAD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245" y="265942"/>
            <a:ext cx="2111423" cy="114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47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N_theme_jose">
      <a:dk1>
        <a:srgbClr val="004355"/>
      </a:dk1>
      <a:lt1>
        <a:srgbClr val="B7CAD4"/>
      </a:lt1>
      <a:dk2>
        <a:srgbClr val="3C6359"/>
      </a:dk2>
      <a:lt2>
        <a:srgbClr val="C0D2CC"/>
      </a:lt2>
      <a:accent1>
        <a:srgbClr val="EDE937"/>
      </a:accent1>
      <a:accent2>
        <a:srgbClr val="EF4050"/>
      </a:accent2>
      <a:accent3>
        <a:srgbClr val="F26522"/>
      </a:accent3>
      <a:accent4>
        <a:srgbClr val="FFC000"/>
      </a:accent4>
      <a:accent5>
        <a:srgbClr val="52453E"/>
      </a:accent5>
      <a:accent6>
        <a:srgbClr val="8F8582"/>
      </a:accent6>
      <a:hlink>
        <a:srgbClr val="FFFFFF"/>
      </a:hlink>
      <a:folHlink>
        <a:srgbClr val="8F8582"/>
      </a:folHlink>
    </a:clrScheme>
    <a:fontScheme name="DN_theme_jose">
      <a:majorFont>
        <a:latin typeface="Lato Light"/>
        <a:ea typeface=""/>
        <a:cs typeface=""/>
      </a:majorFont>
      <a:minorFont>
        <a:latin typeface="Lato Black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.pptx" id="{4FA0BCEF-6FC9-47A6-99DB-8CE192FD1E00}" vid="{ABD51603-3EFB-49D7-9148-94A4E219CB84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B4CD65256B8324B84C346F57D5E5678" ma:contentTypeVersion="13" ma:contentTypeDescription="Opret et nyt dokument." ma:contentTypeScope="" ma:versionID="f9075f5e3a848cd4008828389e9e587d">
  <xsd:schema xmlns:xsd="http://www.w3.org/2001/XMLSchema" xmlns:xs="http://www.w3.org/2001/XMLSchema" xmlns:p="http://schemas.microsoft.com/office/2006/metadata/properties" xmlns:ns2="efdfc123-7cc1-4b6b-8a44-95eeaaf0e1d7" xmlns:ns3="9788eaab-c319-4797-aead-e4cf49405def" targetNamespace="http://schemas.microsoft.com/office/2006/metadata/properties" ma:root="true" ma:fieldsID="1b9c7fea8e1118a237c8cd5c35a6e7b1" ns2:_="" ns3:_="">
    <xsd:import namespace="efdfc123-7cc1-4b6b-8a44-95eeaaf0e1d7"/>
    <xsd:import namespace="9788eaab-c319-4797-aead-e4cf49405d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fc123-7cc1-4b6b-8a44-95eeaaf0e1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ledmærker" ma:readOnly="false" ma:fieldId="{5cf76f15-5ced-4ddc-b409-7134ff3c332f}" ma:taxonomyMulti="true" ma:sspId="b8960ae7-40ae-439f-88ef-fbffa2d14c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88eaab-c319-4797-aead-e4cf49405de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cb0e097-27ce-450b-a53f-53fbbe2f2884}" ma:internalName="TaxCatchAll" ma:showField="CatchAllData" ma:web="9788eaab-c319-4797-aead-e4cf49405d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88eaab-c319-4797-aead-e4cf49405def" xsi:nil="true"/>
    <lcf76f155ced4ddcb4097134ff3c332f xmlns="efdfc123-7cc1-4b6b-8a44-95eeaaf0e1d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9304A38-FECD-42A6-9C80-F8FA8CE6A9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2CE282-77F0-49BA-923C-AC4FA2E999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dfc123-7cc1-4b6b-8a44-95eeaaf0e1d7"/>
    <ds:schemaRef ds:uri="9788eaab-c319-4797-aead-e4cf49405d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92447D-3AD7-4406-B4C0-FB0A8E2FFACB}">
  <ds:schemaRefs>
    <ds:schemaRef ds:uri="61eed770-7368-4697-86d3-3dca0363a4d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1fdadf2f-d919-4fa4-a781-6d4884b71f3a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9788eaab-c319-4797-aead-e4cf49405def"/>
    <ds:schemaRef ds:uri="efdfc123-7cc1-4b6b-8a44-95eeaaf0e1d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3851</TotalTime>
  <Words>917</Words>
  <Application>Microsoft Office PowerPoint</Application>
  <PresentationFormat>Widescreen</PresentationFormat>
  <Paragraphs>151</Paragraphs>
  <Slides>16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25" baseType="lpstr">
      <vt:lpstr>Aptos</vt:lpstr>
      <vt:lpstr>Arial</vt:lpstr>
      <vt:lpstr>Calibri</vt:lpstr>
      <vt:lpstr>Consolas</vt:lpstr>
      <vt:lpstr>Lato</vt:lpstr>
      <vt:lpstr>Lato Black</vt:lpstr>
      <vt:lpstr>Lato Light</vt:lpstr>
      <vt:lpstr>Raleway</vt:lpstr>
      <vt:lpstr>Office-tema</vt:lpstr>
      <vt:lpstr>Velkommen til Susanne Svenné</vt:lpstr>
      <vt:lpstr>Danmarks Naturfredningsforening DN Solrød Årsmøde 2025</vt:lpstr>
      <vt:lpstr>DAGSORDEN</vt:lpstr>
      <vt:lpstr>PowerPoint-præsentation</vt:lpstr>
      <vt:lpstr>DN Solrød har i 2025 haft 5 bestyrelsesmøder og 3 arrangementer hvor mange emner har været drøftet</vt:lpstr>
      <vt:lpstr>DN Solrød var repræsenteret i kommunens Grønt Råd</vt:lpstr>
      <vt:lpstr>Mange netværksmøder fyldte 2025</vt:lpstr>
      <vt:lpstr>Der blev også tid til 13 ture og arrangementer</vt:lpstr>
      <vt:lpstr>Oplagte KV25 kandidater</vt:lpstr>
      <vt:lpstr>PowerPoint-præsentation</vt:lpstr>
      <vt:lpstr>I 2025 oprettede DN Solrød en række mærkesager for at sætte fokus på oversete natur emner</vt:lpstr>
      <vt:lpstr>I 2025 etablerede DN Solrød 9 Arbejdsgrupper for aktive frivillige</vt:lpstr>
      <vt:lpstr>3. VALG TIL BESTYRELSEN, Ønskes udvidet til 9 medlemmer</vt:lpstr>
      <vt:lpstr>3. VALG TIL SUPPLEANTPOSTER</vt:lpstr>
      <vt:lpstr>4. FORSLAG FRA MEDLEMMER</vt:lpstr>
      <vt:lpstr>5. EVENTUELT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Allan Nyhus</dc:creator>
  <cp:lastModifiedBy>Martin Wagner</cp:lastModifiedBy>
  <cp:revision>143</cp:revision>
  <dcterms:created xsi:type="dcterms:W3CDTF">2017-09-20T08:11:19Z</dcterms:created>
  <dcterms:modified xsi:type="dcterms:W3CDTF">2025-11-05T21:03:56Z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0x0101002B4CD65256B8324B84C346F57D5E5678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